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8" r:id="rId5"/>
    <p:sldId id="258" r:id="rId6"/>
    <p:sldId id="263" r:id="rId7"/>
    <p:sldId id="259" r:id="rId8"/>
    <p:sldId id="264" r:id="rId9"/>
    <p:sldId id="260" r:id="rId10"/>
    <p:sldId id="265" r:id="rId11"/>
    <p:sldId id="261" r:id="rId12"/>
    <p:sldId id="266" r:id="rId13"/>
    <p:sldId id="267" r:id="rId14"/>
  </p:sldIdLst>
  <p:sldSz cx="12192000" cy="6858000"/>
  <p:notesSz cx="7099300"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7"/>
    <p:restoredTop sz="94666"/>
  </p:normalViewPr>
  <p:slideViewPr>
    <p:cSldViewPr snapToGrid="0" snapToObjects="1" showGuides="1">
      <p:cViewPr varScale="1">
        <p:scale>
          <a:sx n="150" d="100"/>
          <a:sy n="150" d="100"/>
        </p:scale>
        <p:origin x="99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Päivämäärän paikkamerkki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13DF54-D675-F043-9454-88D477D0C5B2}" type="datetimeFigureOut">
              <a:rPr lang="en-GB" smtClean="0"/>
              <a:t>19/02/2021</a:t>
            </a:fld>
            <a:endParaRPr lang="en-GB"/>
          </a:p>
        </p:txBody>
      </p:sp>
      <p:sp>
        <p:nvSpPr>
          <p:cNvPr id="4" name="Dian kuvan paikkamerkki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Huomautusten paikkamerkki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Dian numeron paikkamerkki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CDB6B76-C108-604F-841C-EAD9A0B79005}" type="slidenum">
              <a:rPr lang="en-GB" smtClean="0"/>
              <a:t>‹#›</a:t>
            </a:fld>
            <a:endParaRPr lang="en-GB"/>
          </a:p>
        </p:txBody>
      </p:sp>
    </p:spTree>
    <p:extLst>
      <p:ext uri="{BB962C8B-B14F-4D97-AF65-F5344CB8AC3E}">
        <p14:creationId xmlns:p14="http://schemas.microsoft.com/office/powerpoint/2010/main" val="40753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6</a:t>
            </a:fld>
            <a:endParaRPr lang="en-GB"/>
          </a:p>
        </p:txBody>
      </p:sp>
    </p:spTree>
    <p:extLst>
      <p:ext uri="{BB962C8B-B14F-4D97-AF65-F5344CB8AC3E}">
        <p14:creationId xmlns:p14="http://schemas.microsoft.com/office/powerpoint/2010/main" val="429104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8</a:t>
            </a:fld>
            <a:endParaRPr lang="en-GB"/>
          </a:p>
        </p:txBody>
      </p:sp>
    </p:spTree>
    <p:extLst>
      <p:ext uri="{BB962C8B-B14F-4D97-AF65-F5344CB8AC3E}">
        <p14:creationId xmlns:p14="http://schemas.microsoft.com/office/powerpoint/2010/main" val="24885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10</a:t>
            </a:fld>
            <a:endParaRPr lang="en-GB"/>
          </a:p>
        </p:txBody>
      </p:sp>
    </p:spTree>
    <p:extLst>
      <p:ext uri="{BB962C8B-B14F-4D97-AF65-F5344CB8AC3E}">
        <p14:creationId xmlns:p14="http://schemas.microsoft.com/office/powerpoint/2010/main" val="1361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12</a:t>
            </a:fld>
            <a:endParaRPr lang="en-GB"/>
          </a:p>
        </p:txBody>
      </p:sp>
    </p:spTree>
    <p:extLst>
      <p:ext uri="{BB962C8B-B14F-4D97-AF65-F5344CB8AC3E}">
        <p14:creationId xmlns:p14="http://schemas.microsoft.com/office/powerpoint/2010/main" val="105294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75237-7108-1743-8B52-57D9EC60BEDF}"/>
              </a:ext>
            </a:extLst>
          </p:cNvPr>
          <p:cNvSpPr>
            <a:spLocks noGrp="1"/>
          </p:cNvSpPr>
          <p:nvPr>
            <p:ph type="ctrTitle"/>
          </p:nvPr>
        </p:nvSpPr>
        <p:spPr>
          <a:xfrm>
            <a:off x="1524000" y="1122363"/>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83D6EBBF-504F-C14D-B26C-54B1F331334C}"/>
              </a:ext>
            </a:extLst>
          </p:cNvPr>
          <p:cNvSpPr>
            <a:spLocks noGrp="1"/>
          </p:cNvSpPr>
          <p:nvPr>
            <p:ph type="subTitle" idx="1"/>
          </p:nvPr>
        </p:nvSpPr>
        <p:spPr>
          <a:xfrm>
            <a:off x="1524000" y="3602038"/>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A5F4484C-DBD2-A143-9A26-B8703123C2A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695B39-36DC-A04C-86B7-46089BCF2692}" type="datetimeFigureOut">
              <a:rPr lang="en-GB" smtClean="0"/>
              <a:pPr/>
              <a:t>19/02/2021</a:t>
            </a:fld>
            <a:endParaRPr lang="en-GB" dirty="0"/>
          </a:p>
        </p:txBody>
      </p:sp>
      <p:sp>
        <p:nvSpPr>
          <p:cNvPr id="5" name="Alatunnisteen paikkamerkki 4">
            <a:extLst>
              <a:ext uri="{FF2B5EF4-FFF2-40B4-BE49-F238E27FC236}">
                <a16:creationId xmlns:a16="http://schemas.microsoft.com/office/drawing/2014/main" id="{699C7B92-77F5-624D-BCDE-8AB7BC13B83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Dian numeron paikkamerkki 5">
            <a:extLst>
              <a:ext uri="{FF2B5EF4-FFF2-40B4-BE49-F238E27FC236}">
                <a16:creationId xmlns:a16="http://schemas.microsoft.com/office/drawing/2014/main" id="{BFBC79CA-AA19-CA42-87C0-73337B61695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6AC67CD-4C5E-AF42-A58B-D3C1AEF2C97B}" type="slidenum">
              <a:rPr lang="en-GB" smtClean="0"/>
              <a:pPr/>
              <a:t>‹#›</a:t>
            </a:fld>
            <a:endParaRPr lang="en-GB" dirty="0"/>
          </a:p>
        </p:txBody>
      </p:sp>
    </p:spTree>
    <p:extLst>
      <p:ext uri="{BB962C8B-B14F-4D97-AF65-F5344CB8AC3E}">
        <p14:creationId xmlns:p14="http://schemas.microsoft.com/office/powerpoint/2010/main" val="407046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430AE-A3A2-4F40-82FC-C1420352C7B3}"/>
              </a:ext>
            </a:extLst>
          </p:cNvPr>
          <p:cNvSpPr>
            <a:spLocks noGrp="1"/>
          </p:cNvSpPr>
          <p:nvPr>
            <p:ph type="title"/>
          </p:nvPr>
        </p:nvSpPr>
        <p:spPr/>
        <p:txBody>
          <a:bodyPr>
            <a:normAutofit/>
          </a:bodyPr>
          <a:lstStyle>
            <a:lvl1pPr>
              <a:defRPr sz="2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ED1D8964-D9B8-5841-AC45-E00EBD4AB5EF}"/>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E8CF1E28-A45D-D143-BF15-EE66BBA043C2}"/>
              </a:ext>
            </a:extLst>
          </p:cNvPr>
          <p:cNvSpPr>
            <a:spLocks noGrp="1"/>
          </p:cNvSpPr>
          <p:nvPr>
            <p:ph type="dt" sz="half" idx="10"/>
          </p:nvPr>
        </p:nvSpPr>
        <p:spPr/>
        <p:txBody>
          <a:bodyPr/>
          <a:lstStyle/>
          <a:p>
            <a:fld id="{64695B39-36DC-A04C-86B7-46089BCF2692}" type="datetimeFigureOut">
              <a:rPr lang="en-GB" smtClean="0"/>
              <a:t>19/02/2021</a:t>
            </a:fld>
            <a:endParaRPr lang="en-GB"/>
          </a:p>
        </p:txBody>
      </p:sp>
      <p:sp>
        <p:nvSpPr>
          <p:cNvPr id="5" name="Alatunnisteen paikkamerkki 4">
            <a:extLst>
              <a:ext uri="{FF2B5EF4-FFF2-40B4-BE49-F238E27FC236}">
                <a16:creationId xmlns:a16="http://schemas.microsoft.com/office/drawing/2014/main" id="{D6600026-9997-2A46-96ED-01602D3D2C4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16663C1-9B70-4043-8E29-181E1CD489BB}"/>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92169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17F743-5006-F14B-9E37-5E2A301577BA}"/>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F71F36D5-EC91-8F4F-AF8D-0A7A875B7B5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37182F9-1E69-7E48-B578-D8FD22C9C60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980B4F80-ABF9-854C-8FA3-3BF113EACD67}"/>
              </a:ext>
            </a:extLst>
          </p:cNvPr>
          <p:cNvSpPr>
            <a:spLocks noGrp="1"/>
          </p:cNvSpPr>
          <p:nvPr>
            <p:ph type="dt" sz="half" idx="10"/>
          </p:nvPr>
        </p:nvSpPr>
        <p:spPr/>
        <p:txBody>
          <a:bodyPr/>
          <a:lstStyle/>
          <a:p>
            <a:fld id="{64695B39-36DC-A04C-86B7-46089BCF2692}" type="datetimeFigureOut">
              <a:rPr lang="en-GB" smtClean="0"/>
              <a:t>19/02/2021</a:t>
            </a:fld>
            <a:endParaRPr lang="en-GB"/>
          </a:p>
        </p:txBody>
      </p:sp>
      <p:sp>
        <p:nvSpPr>
          <p:cNvPr id="6" name="Alatunnisteen paikkamerkki 5">
            <a:extLst>
              <a:ext uri="{FF2B5EF4-FFF2-40B4-BE49-F238E27FC236}">
                <a16:creationId xmlns:a16="http://schemas.microsoft.com/office/drawing/2014/main" id="{2E672704-2451-3D40-958D-646BC7414C72}"/>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C57EAE07-93CE-8442-9113-58EBA287A7C9}"/>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66796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a:xfrm>
            <a:off x="583007" y="0"/>
            <a:ext cx="6327157" cy="6356349"/>
          </a:xfrm>
        </p:spPr>
        <p:txBody>
          <a:bodyPr>
            <a:noAutofit/>
          </a:bodyPr>
          <a:lstStyle>
            <a:lvl1pPr>
              <a:defRPr sz="5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19/02/2021</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63948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19/02/2021</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10038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DA168D4-BE6D-4749-ADC5-900402FF12DC}"/>
              </a:ext>
            </a:extLst>
          </p:cNvPr>
          <p:cNvSpPr>
            <a:spLocks noGrp="1"/>
          </p:cNvSpPr>
          <p:nvPr>
            <p:ph type="dt" sz="half" idx="10"/>
          </p:nvPr>
        </p:nvSpPr>
        <p:spPr/>
        <p:txBody>
          <a:bodyPr/>
          <a:lstStyle/>
          <a:p>
            <a:fld id="{64695B39-36DC-A04C-86B7-46089BCF2692}" type="datetimeFigureOut">
              <a:rPr lang="en-GB" smtClean="0"/>
              <a:t>19/02/2021</a:t>
            </a:fld>
            <a:endParaRPr lang="en-GB"/>
          </a:p>
        </p:txBody>
      </p:sp>
      <p:sp>
        <p:nvSpPr>
          <p:cNvPr id="3" name="Alatunnisteen paikkamerkki 2">
            <a:extLst>
              <a:ext uri="{FF2B5EF4-FFF2-40B4-BE49-F238E27FC236}">
                <a16:creationId xmlns:a16="http://schemas.microsoft.com/office/drawing/2014/main" id="{E532280D-0CA6-7942-89F2-BEC50B55EF1B}"/>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D1B1E387-195A-7241-A667-859076487CE1}"/>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315122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96AFC14-1B6A-EA43-8B36-669CFFDD1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5B68737A-6A2C-CC49-91BB-AB45A34F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B0046872-C628-A041-9643-E848F55CB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695B39-36DC-A04C-86B7-46089BCF2692}" type="datetimeFigureOut">
              <a:rPr lang="en-GB" smtClean="0"/>
              <a:pPr/>
              <a:t>19/02/2021</a:t>
            </a:fld>
            <a:endParaRPr lang="en-GB" dirty="0"/>
          </a:p>
        </p:txBody>
      </p:sp>
      <p:sp>
        <p:nvSpPr>
          <p:cNvPr id="5" name="Alatunnisteen paikkamerkki 4">
            <a:extLst>
              <a:ext uri="{FF2B5EF4-FFF2-40B4-BE49-F238E27FC236}">
                <a16:creationId xmlns:a16="http://schemas.microsoft.com/office/drawing/2014/main" id="{5FAC1EB0-4F56-5A4F-AC69-B8A426C07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Dian numeron paikkamerkki 5">
            <a:extLst>
              <a:ext uri="{FF2B5EF4-FFF2-40B4-BE49-F238E27FC236}">
                <a16:creationId xmlns:a16="http://schemas.microsoft.com/office/drawing/2014/main" id="{AC4EF777-C707-F14D-9A4A-F985BF144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AC67CD-4C5E-AF42-A58B-D3C1AEF2C97B}" type="slidenum">
              <a:rPr lang="en-GB" smtClean="0"/>
              <a:pPr/>
              <a:t>‹#›</a:t>
            </a:fld>
            <a:endParaRPr lang="en-GB" dirty="0"/>
          </a:p>
        </p:txBody>
      </p:sp>
    </p:spTree>
    <p:extLst>
      <p:ext uri="{BB962C8B-B14F-4D97-AF65-F5344CB8AC3E}">
        <p14:creationId xmlns:p14="http://schemas.microsoft.com/office/powerpoint/2010/main" val="68779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362874" y="4726501"/>
            <a:ext cx="3809826" cy="910856"/>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249F02EC-61BF-CC4B-9995-B0ABC6BF7BF0}"/>
              </a:ext>
            </a:extLst>
          </p:cNvPr>
          <p:cNvSpPr>
            <a:spLocks noGrp="1"/>
          </p:cNvSpPr>
          <p:nvPr>
            <p:ph type="ctrTitle"/>
          </p:nvPr>
        </p:nvSpPr>
        <p:spPr>
          <a:xfrm>
            <a:off x="6228232" y="1459006"/>
            <a:ext cx="5779993" cy="2763229"/>
          </a:xfrm>
        </p:spPr>
        <p:txBody>
          <a:bodyPr>
            <a:normAutofit/>
          </a:bodyPr>
          <a:lstStyle/>
          <a:p>
            <a:r>
              <a:rPr lang="en-GB" sz="8000" dirty="0" err="1"/>
              <a:t>Kuntavaali-teemat</a:t>
            </a:r>
            <a:endParaRPr lang="en-GB" sz="8000" dirty="0"/>
          </a:p>
        </p:txBody>
      </p:sp>
      <p:pic>
        <p:nvPicPr>
          <p:cNvPr id="7" name="Kuva 6">
            <a:extLst>
              <a:ext uri="{FF2B5EF4-FFF2-40B4-BE49-F238E27FC236}">
                <a16:creationId xmlns:a16="http://schemas.microsoft.com/office/drawing/2014/main" id="{00B5CF39-57CB-A34A-BA00-0EF4E8C398EC}"/>
              </a:ext>
            </a:extLst>
          </p:cNvPr>
          <p:cNvPicPr>
            <a:picLocks noChangeAspect="1"/>
          </p:cNvPicPr>
          <p:nvPr/>
        </p:nvPicPr>
        <p:blipFill rotWithShape="1">
          <a:blip r:embed="rId3">
            <a:extLst>
              <a:ext uri="{28A0092B-C50C-407E-A947-70E740481C1C}">
                <a14:useLocalDpi xmlns:a14="http://schemas.microsoft.com/office/drawing/2010/main"/>
              </a:ext>
            </a:extLst>
          </a:blip>
          <a:srcRect l="13774" t="6075" r="31194" b="1866"/>
          <a:stretch/>
        </p:blipFill>
        <p:spPr>
          <a:xfrm>
            <a:off x="114300" y="22467"/>
            <a:ext cx="5779994" cy="6835533"/>
          </a:xfrm>
          <a:prstGeom prst="rect">
            <a:avLst/>
          </a:prstGeom>
        </p:spPr>
      </p:pic>
    </p:spTree>
    <p:extLst>
      <p:ext uri="{BB962C8B-B14F-4D97-AF65-F5344CB8AC3E}">
        <p14:creationId xmlns:p14="http://schemas.microsoft.com/office/powerpoint/2010/main" val="195940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CB46A8-BD07-F94A-96EC-23A7887E468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78297" y="1642566"/>
            <a:ext cx="3513703" cy="5215434"/>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34464" cy="4414277"/>
          </a:xfrm>
        </p:spPr>
        <p:txBody>
          <a:bodyPr>
            <a:normAutofit lnSpcReduction="10000"/>
          </a:bodyPr>
          <a:lstStyle/>
          <a:p>
            <a:pPr lvl="0"/>
            <a:r>
              <a:rPr lang="fi-FI" b="1" dirty="0">
                <a:solidFill>
                  <a:srgbClr val="0070C0"/>
                </a:solidFill>
              </a:rPr>
              <a:t>Vesihuollon vuosittaiset investointitarpeet kaksinkertaistuvat</a:t>
            </a:r>
          </a:p>
          <a:p>
            <a:pPr lvl="0"/>
            <a:r>
              <a:rPr lang="fi-FI" b="1" dirty="0">
                <a:solidFill>
                  <a:srgbClr val="0070C0"/>
                </a:solidFill>
              </a:rPr>
              <a:t>Otetaan vesihuollon korjausvelka hallintaan</a:t>
            </a:r>
          </a:p>
          <a:p>
            <a:pPr marL="0" lvl="0" indent="0">
              <a:spcBef>
                <a:spcPts val="1800"/>
              </a:spcBef>
              <a:buNone/>
            </a:pPr>
            <a:r>
              <a:rPr lang="fi-FI" i="1" dirty="0"/>
              <a:t>Vesihuollon korjausvelka hallintaan saneerausinvestointeja lisäämällä</a:t>
            </a:r>
            <a:endParaRPr lang="fi-FI" dirty="0"/>
          </a:p>
          <a:p>
            <a:pPr marL="0" indent="0">
              <a:buNone/>
            </a:pPr>
            <a:r>
              <a:rPr lang="fi-FI" dirty="0"/>
              <a:t>Syksyllä 2020 valmistuneen valtakunnallisen selvityksen perusteella vesihuollon investointitarpeet kaksinkertaistuvat tulevien 20 vuoden aikana viime vuosien alle 400 miljoonan euron tasosta. Kiristyvä lainsäädäntö ja vaatimukset kasvattavat investointitarvetta vielä lisää. Uusinvestointien tarve keskimäärin vähenee, mutta erityisesti vesihuollon verkostojen saneerausinvestointien tarve kasvaa voimakkaasti. </a:t>
            </a:r>
          </a:p>
          <a:p>
            <a:pPr marL="0" indent="0">
              <a:buNone/>
            </a:pPr>
            <a:r>
              <a:rPr lang="fi-FI" dirty="0"/>
              <a:t>Verkostot muodostavat noin 80 % koko vesihuoltolaitoksen omaisuuden arvosta. Niiden saneerauksen osuus investointitarpeista kasvaa noin 60 %:iin eli noin 480 milj. euroon nykyisestä 100-120 milj. euron vuositasosta. Laitosten omistajien ja paikallisten päättäjien pitää ymmärtää tämän kriittisen infran pitkäjänteisen omaisuudenhallinnan merkitys vesihuollon turvallisuudelle ja jatkuvuudelle.</a:t>
            </a:r>
          </a:p>
          <a:p>
            <a:pPr marL="0" indent="0">
              <a:buNone/>
            </a:pPr>
            <a:r>
              <a:rPr lang="fi-FI" dirty="0"/>
              <a:t>Oikein mitoitettu saneerausmäärä säilyttää omaisuuden arvon parhaiten.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Vesihuollon toimintavarmuus ja turvallisuus </a:t>
            </a:r>
            <a:br>
              <a:rPr lang="fi-FI" dirty="0"/>
            </a:br>
            <a:r>
              <a:rPr lang="fi-FI" dirty="0"/>
              <a:t>vaativat lisää investointeja </a:t>
            </a:r>
          </a:p>
        </p:txBody>
      </p:sp>
    </p:spTree>
    <p:extLst>
      <p:ext uri="{BB962C8B-B14F-4D97-AF65-F5344CB8AC3E}">
        <p14:creationId xmlns:p14="http://schemas.microsoft.com/office/powerpoint/2010/main" val="414613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LEGO, lelu&#10;&#10;Kuvaus luotu automaattisesti">
            <a:extLst>
              <a:ext uri="{FF2B5EF4-FFF2-40B4-BE49-F238E27FC236}">
                <a16:creationId xmlns:a16="http://schemas.microsoft.com/office/drawing/2014/main" id="{A8629944-2956-4345-8D79-D2B15C308308}"/>
              </a:ext>
            </a:extLst>
          </p:cNvPr>
          <p:cNvPicPr>
            <a:picLocks noChangeAspect="1"/>
          </p:cNvPicPr>
          <p:nvPr/>
        </p:nvPicPr>
        <p:blipFill>
          <a:blip r:embed="rId2"/>
          <a:stretch>
            <a:fillRect/>
          </a:stretch>
        </p:blipFill>
        <p:spPr>
          <a:xfrm>
            <a:off x="6070600" y="407896"/>
            <a:ext cx="6121400" cy="6477000"/>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6" y="894522"/>
            <a:ext cx="9277435" cy="4135277"/>
          </a:xfrm>
        </p:spPr>
        <p:txBody>
          <a:bodyPr>
            <a:normAutofit/>
          </a:bodyPr>
          <a:lstStyle/>
          <a:p>
            <a:r>
              <a:rPr lang="en-GB" dirty="0" err="1"/>
              <a:t>Lisääntyvät</a:t>
            </a:r>
            <a:r>
              <a:rPr lang="en-GB" dirty="0"/>
              <a:t> </a:t>
            </a:r>
            <a:r>
              <a:rPr lang="en-GB" dirty="0" err="1"/>
              <a:t>investoinnit</a:t>
            </a:r>
            <a:r>
              <a:rPr lang="en-GB" dirty="0"/>
              <a:t> </a:t>
            </a:r>
            <a:r>
              <a:rPr lang="en-GB" dirty="0" err="1"/>
              <a:t>edellyttävät</a:t>
            </a:r>
            <a:r>
              <a:rPr lang="en-GB" dirty="0"/>
              <a:t> </a:t>
            </a:r>
            <a:r>
              <a:rPr lang="en-GB" dirty="0" err="1"/>
              <a:t>vesi</a:t>
            </a:r>
            <a:r>
              <a:rPr lang="en-GB" dirty="0"/>
              <a:t>-</a:t>
            </a:r>
            <a:br>
              <a:rPr lang="en-GB" dirty="0"/>
            </a:br>
            <a:r>
              <a:rPr lang="en-GB" dirty="0" err="1"/>
              <a:t>huoltomaksujen</a:t>
            </a:r>
            <a:r>
              <a:rPr lang="en-GB" dirty="0"/>
              <a:t> </a:t>
            </a:r>
            <a:r>
              <a:rPr lang="en-GB" dirty="0" err="1"/>
              <a:t>korottamista</a:t>
            </a:r>
            <a:endParaRPr lang="en-GB" sz="6000" dirty="0"/>
          </a:p>
        </p:txBody>
      </p:sp>
      <p:pic>
        <p:nvPicPr>
          <p:cNvPr id="8" name="Kuva 7">
            <a:extLst>
              <a:ext uri="{FF2B5EF4-FFF2-40B4-BE49-F238E27FC236}">
                <a16:creationId xmlns:a16="http://schemas.microsoft.com/office/drawing/2014/main" id="{605D509C-B803-C44C-BDB9-C7BCDAFFE90E}"/>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44931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LEGO, lelu&#10;&#10;Kuvaus luotu automaattisesti">
            <a:extLst>
              <a:ext uri="{FF2B5EF4-FFF2-40B4-BE49-F238E27FC236}">
                <a16:creationId xmlns:a16="http://schemas.microsoft.com/office/drawing/2014/main" id="{FFD99267-9F6E-004F-8FCD-96C9BEDDE6B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66313" y="158530"/>
            <a:ext cx="3425687" cy="6726366"/>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56658"/>
            <a:ext cx="9296990" cy="4500186"/>
          </a:xfrm>
        </p:spPr>
        <p:txBody>
          <a:bodyPr>
            <a:noAutofit/>
          </a:bodyPr>
          <a:lstStyle/>
          <a:p>
            <a:pPr lvl="0"/>
            <a:r>
              <a:rPr lang="fi-FI" b="1" dirty="0">
                <a:solidFill>
                  <a:schemeClr val="accent1"/>
                </a:solidFill>
              </a:rPr>
              <a:t>Vesihuoltomaksujen korotukset ovat välttämättömiä investointien toteuttamiseksi</a:t>
            </a:r>
          </a:p>
          <a:p>
            <a:pPr lvl="0"/>
            <a:r>
              <a:rPr lang="fi-FI" b="1" dirty="0">
                <a:solidFill>
                  <a:schemeClr val="accent1"/>
                </a:solidFill>
              </a:rPr>
              <a:t>Maksuja on korotettava tarvittavalle tasolle ajoissa ja ennakoivasti  </a:t>
            </a:r>
            <a:endParaRPr lang="fi-FI" i="1" dirty="0"/>
          </a:p>
          <a:p>
            <a:pPr marL="0" indent="0">
              <a:spcBef>
                <a:spcPts val="1800"/>
              </a:spcBef>
              <a:buNone/>
            </a:pPr>
            <a:r>
              <a:rPr lang="fi-FI" i="1" dirty="0"/>
              <a:t>Paineita vesihuoltomaksujen nostamiseen</a:t>
            </a:r>
            <a:endParaRPr lang="fi-FI" dirty="0"/>
          </a:p>
          <a:p>
            <a:pPr marL="0" indent="0">
              <a:buNone/>
            </a:pPr>
            <a:r>
              <a:rPr lang="fi-FI" dirty="0"/>
              <a:t>Investointitarpeiden, erityisesti verkostojen saneerauksen, voimakas kasvu aiheuttaa paineita vesihuoltomaksujen nostamiseen. Viimeisten noin 10 vuoden aikana vesihuoltomaksut ovat maassamme keskimäärin nousseet noin 3 % vuosivauhdilla.    Tällä tahdilla verkostojen korjausvelka uhkaa kasvaa hallitsemattomaksi. </a:t>
            </a:r>
          </a:p>
          <a:p>
            <a:pPr marL="0" indent="0">
              <a:buNone/>
            </a:pPr>
            <a:r>
              <a:rPr lang="fi-FI" dirty="0"/>
              <a:t>Vesihuollon toimitusvarmuuden ja palvelun hyvän laadun turvaamiseksi arvioitujen investointien maksaminen edellyttää jatkossa selvästi aiempaa isompia korotuksia. Paikoin korotustarve voi olla jopa yli 10 % luokkaa vuosittain. Esimerkiksi omakotitalon keskimääräisissä vesihuoltomaksuissa - luokkaa 600-700 euroa vuodessa - voisi korotustarve olla 50-100 euroa. </a:t>
            </a:r>
          </a:p>
          <a:p>
            <a:pPr marL="0" indent="0">
              <a:buNone/>
            </a:pPr>
            <a:r>
              <a:rPr lang="fi-FI" dirty="0"/>
              <a:t>Veden käyttäjille maksujen tason ennakoitavuus on tärkeää. Tämä voi toteutua vain pitkän aikavälin suunnittelun ja siihen pohjautuvan vastuullisen päätöksenteon avulla.</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Lisääntyvät investoinnit edellyttävät </a:t>
            </a:r>
            <a:br>
              <a:rPr lang="fi-FI" dirty="0"/>
            </a:br>
            <a:r>
              <a:rPr lang="fi-FI" dirty="0"/>
              <a:t>vesihuoltomaksujen korottamista</a:t>
            </a:r>
          </a:p>
        </p:txBody>
      </p:sp>
    </p:spTree>
    <p:extLst>
      <p:ext uri="{BB962C8B-B14F-4D97-AF65-F5344CB8AC3E}">
        <p14:creationId xmlns:p14="http://schemas.microsoft.com/office/powerpoint/2010/main" val="115988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965848" y="2891075"/>
            <a:ext cx="3809826" cy="910856"/>
          </a:xfrm>
          <a:prstGeom prst="rect">
            <a:avLst/>
          </a:prstGeom>
          <a:gradFill>
            <a:gsLst>
              <a:gs pos="0">
                <a:schemeClr val="accent1">
                  <a:alpha val="71000"/>
                  <a:lumMod val="0"/>
                  <a:lumOff val="100000"/>
                </a:schemeClr>
              </a:gs>
              <a:gs pos="100000">
                <a:srgbClr val="0070C0"/>
              </a:gs>
            </a:gsLst>
            <a:lin ang="10800000" scaled="0"/>
          </a:gradFill>
        </p:spPr>
      </p:pic>
      <p:pic>
        <p:nvPicPr>
          <p:cNvPr id="7" name="Kuva 6">
            <a:extLst>
              <a:ext uri="{FF2B5EF4-FFF2-40B4-BE49-F238E27FC236}">
                <a16:creationId xmlns:a16="http://schemas.microsoft.com/office/drawing/2014/main" id="{00B5CF39-57CB-A34A-BA00-0EF4E8C398E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4300" y="22467"/>
            <a:ext cx="5779994" cy="6835533"/>
          </a:xfrm>
          <a:prstGeom prst="rect">
            <a:avLst/>
          </a:prstGeom>
        </p:spPr>
      </p:pic>
    </p:spTree>
    <p:extLst>
      <p:ext uri="{BB962C8B-B14F-4D97-AF65-F5344CB8AC3E}">
        <p14:creationId xmlns:p14="http://schemas.microsoft.com/office/powerpoint/2010/main" val="261169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sz="6000" dirty="0"/>
              <a:t>Onko </a:t>
            </a:r>
            <a:r>
              <a:rPr lang="en-GB" sz="6000" dirty="0" err="1"/>
              <a:t>kotikuntasi</a:t>
            </a:r>
            <a:r>
              <a:rPr lang="en-GB" sz="6000" dirty="0"/>
              <a:t> </a:t>
            </a:r>
            <a:br>
              <a:rPr lang="en-GB" sz="6000" dirty="0"/>
            </a:br>
            <a:r>
              <a:rPr lang="en-GB" sz="6000" dirty="0" err="1"/>
              <a:t>vesihuolto</a:t>
            </a:r>
            <a:r>
              <a:rPr lang="en-GB" sz="6000" dirty="0"/>
              <a:t> </a:t>
            </a:r>
            <a:r>
              <a:rPr lang="en-GB" sz="6000" dirty="0" err="1"/>
              <a:t>kestävällä</a:t>
            </a:r>
            <a:r>
              <a:rPr lang="en-GB" sz="6000" dirty="0"/>
              <a:t> </a:t>
            </a:r>
            <a:br>
              <a:rPr lang="en-GB" sz="6000" dirty="0"/>
            </a:br>
            <a:r>
              <a:rPr lang="en-GB" sz="6000" dirty="0" err="1"/>
              <a:t>pohjalla</a:t>
            </a:r>
            <a:r>
              <a:rPr lang="en-GB" sz="6000" dirty="0"/>
              <a:t>?</a:t>
            </a:r>
          </a:p>
        </p:txBody>
      </p:sp>
      <p:pic>
        <p:nvPicPr>
          <p:cNvPr id="6" name="Kuva 5" descr="Kuva, joka sisältää kohteen LEGO, lelu&#10;&#10;Kuvaus luotu automaattisesti">
            <a:extLst>
              <a:ext uri="{FF2B5EF4-FFF2-40B4-BE49-F238E27FC236}">
                <a16:creationId xmlns:a16="http://schemas.microsoft.com/office/drawing/2014/main" id="{350D0E65-F5B9-4640-94A8-A529E906421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459505" y="575123"/>
            <a:ext cx="6732495" cy="6282877"/>
          </a:xfrm>
          <a:prstGeom prst="rect">
            <a:avLst/>
          </a:prstGeom>
        </p:spPr>
      </p:pic>
      <p:pic>
        <p:nvPicPr>
          <p:cNvPr id="7" name="Kuva 6">
            <a:extLst>
              <a:ext uri="{FF2B5EF4-FFF2-40B4-BE49-F238E27FC236}">
                <a16:creationId xmlns:a16="http://schemas.microsoft.com/office/drawing/2014/main" id="{ECC2BC68-DCF8-9943-BEC7-4B4001EFB739}"/>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379230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102295" y="575123"/>
            <a:ext cx="3089705" cy="6282877"/>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10515600" cy="1325563"/>
          </a:xfrm>
        </p:spPr>
        <p:txBody>
          <a:bodyPr>
            <a:normAutofit/>
          </a:bodyPr>
          <a:lstStyle/>
          <a:p>
            <a:r>
              <a:rPr lang="en-GB" sz="2800" dirty="0"/>
              <a:t>Onko </a:t>
            </a:r>
            <a:r>
              <a:rPr lang="en-GB" sz="2800" dirty="0" err="1"/>
              <a:t>kotikuntasi</a:t>
            </a:r>
            <a:r>
              <a:rPr lang="en-GB" sz="2800" dirty="0"/>
              <a:t> </a:t>
            </a:r>
            <a:r>
              <a:rPr lang="en-GB" sz="2800" dirty="0" err="1"/>
              <a:t>vesihuolto</a:t>
            </a:r>
            <a:r>
              <a:rPr lang="en-GB" sz="2800" dirty="0"/>
              <a:t> </a:t>
            </a:r>
            <a:r>
              <a:rPr lang="en-GB" sz="2800" dirty="0" err="1"/>
              <a:t>kestävällä</a:t>
            </a:r>
            <a:r>
              <a:rPr lang="en-GB" sz="2800" dirty="0"/>
              <a:t> </a:t>
            </a:r>
            <a:r>
              <a:rPr lang="en-GB" sz="2800" dirty="0" err="1"/>
              <a:t>pohjalla</a:t>
            </a:r>
            <a:r>
              <a:rPr lang="en-GB" sz="2800" dirty="0"/>
              <a:t>?</a:t>
            </a:r>
          </a:p>
        </p:txBody>
      </p:sp>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98854"/>
            <a:ext cx="8088601" cy="4291729"/>
          </a:xfrm>
        </p:spPr>
        <p:txBody>
          <a:bodyPr>
            <a:normAutofit/>
          </a:bodyPr>
          <a:lstStyle/>
          <a:p>
            <a:pPr marL="0" indent="0">
              <a:buNone/>
            </a:pPr>
            <a:r>
              <a:rPr lang="fi-FI" sz="1800" dirty="0"/>
              <a:t>Toimiva vesihuolto on kunnan hyvinvoinnin perusta. Se turvaa asukkaiden terveyden, puhtaan ympäristön ja elinkeinotoiminnan perusedellytykset.</a:t>
            </a:r>
          </a:p>
          <a:p>
            <a:pPr marL="0" indent="0">
              <a:buNone/>
            </a:pPr>
            <a:r>
              <a:rPr lang="fi-FI" dirty="0"/>
              <a:t>Vesihuollon järjestäminen ja kehittäminen ovat keskeisiä kunnan lakisääteisiä tehtäviä. Pääosin v</a:t>
            </a:r>
            <a:r>
              <a:rPr lang="fi-FI" sz="1800" dirty="0"/>
              <a:t>esihuolto on hyvällä tasolla. </a:t>
            </a:r>
          </a:p>
          <a:p>
            <a:pPr marL="0" indent="0">
              <a:buNone/>
            </a:pPr>
            <a:r>
              <a:rPr lang="fi-FI" dirty="0"/>
              <a:t>Vesihuollon kestävyyttä haastavat kuitenkin monet tekijät. Vesihuoltolaitoksia </a:t>
            </a:r>
            <a:r>
              <a:rPr lang="fi-FI" sz="1800" dirty="0"/>
              <a:t>on paljon, toiminnan taso vaihtelee ja kuntien talouteen kohdistuu kasvavia paineita</a:t>
            </a:r>
            <a:r>
              <a:rPr lang="fi-FI" dirty="0"/>
              <a:t>. Vesihuollossa kasvava korjausvelka ja muut investointitarpeet aiheuttavat isoja haasteita useimmille kunnille ja vesihuoltolaitoksille. </a:t>
            </a:r>
            <a:endParaRPr lang="fi-FI" sz="1800" dirty="0"/>
          </a:p>
          <a:p>
            <a:pPr marL="0" indent="0">
              <a:buNone/>
            </a:pPr>
            <a:r>
              <a:rPr lang="fi-FI" sz="1800" dirty="0"/>
              <a:t>Miten kunnat hoitavat vesihuoltopalvelut laadukkaasti myös tulevaisuudessa? </a:t>
            </a:r>
          </a:p>
          <a:p>
            <a:pPr marL="0" indent="0">
              <a:buNone/>
            </a:pPr>
            <a:r>
              <a:rPr lang="fi-FI" sz="1800" dirty="0"/>
              <a:t>Ovatko kotikuntasi taloudelliset ja osaamisresurssit kunnossa, jotta vesihuollon tarpeet pystytään hoitamaan laadukkaasti myös tulevaisuudessa?</a:t>
            </a:r>
          </a:p>
          <a:p>
            <a:pPr marL="0" indent="0">
              <a:buNone/>
            </a:pPr>
            <a:endParaRPr lang="en-GB" sz="1800"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86763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102295" y="575123"/>
            <a:ext cx="3089705" cy="6282877"/>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575124"/>
            <a:ext cx="8262274" cy="5481720"/>
          </a:xfrm>
        </p:spPr>
        <p:txBody>
          <a:bodyPr>
            <a:noAutofit/>
          </a:bodyPr>
          <a:lstStyle/>
          <a:p>
            <a:pPr marL="0" indent="0">
              <a:lnSpc>
                <a:spcPct val="120000"/>
              </a:lnSpc>
              <a:buNone/>
            </a:pPr>
            <a:r>
              <a:rPr lang="fi-FI" sz="2000" b="1" i="1" dirty="0">
                <a:solidFill>
                  <a:srgbClr val="7030A0"/>
                </a:solidFill>
              </a:rPr>
              <a:t>Kestävä vesihuolto 2020-luvulla: </a:t>
            </a:r>
            <a:br>
              <a:rPr lang="fi-FI" sz="2000" b="1" i="1" dirty="0">
                <a:solidFill>
                  <a:srgbClr val="7030A0"/>
                </a:solidFill>
              </a:rPr>
            </a:br>
            <a:r>
              <a:rPr lang="fi-FI" sz="2000" b="1" i="1" dirty="0">
                <a:solidFill>
                  <a:srgbClr val="7030A0"/>
                </a:solidFill>
              </a:rPr>
              <a:t>Mahdollistajana alan uudistuminen ja rakenteiden kehittyminen</a:t>
            </a:r>
            <a:endParaRPr lang="fi-FI" sz="2000" b="1" dirty="0">
              <a:solidFill>
                <a:srgbClr val="7030A0"/>
              </a:solidFill>
            </a:endParaRPr>
          </a:p>
          <a:p>
            <a:pPr marL="0" indent="0">
              <a:lnSpc>
                <a:spcPct val="120000"/>
              </a:lnSpc>
              <a:buNone/>
            </a:pPr>
            <a:r>
              <a:rPr lang="fi-FI" sz="1600" dirty="0"/>
              <a:t>Maa- ja metsätalousministeriön johdolla vuonna 2021 käynnistyvällä Kansallisella vesihuoltouudistuksella etsitään ratkaisuja Suomen vesihuollon uudistamiseen ja toimintaympäristön muutosten ennakointiin. Tavoitteena on varmistaa kaikille vesihuoltolaitosten asiakkaille turvallinen ja laadukas vesihuolto sekä edistää mm. </a:t>
            </a:r>
            <a:br>
              <a:rPr lang="fi-FI" sz="1600" dirty="0"/>
            </a:br>
            <a:r>
              <a:rPr lang="fi-FI" sz="1600" dirty="0"/>
              <a:t>uuden teknologian keinoin vesihuollon energia- ja resurssitehokkuutta.</a:t>
            </a:r>
          </a:p>
          <a:p>
            <a:pPr marL="0" indent="0">
              <a:lnSpc>
                <a:spcPct val="120000"/>
              </a:lnSpc>
              <a:buNone/>
            </a:pPr>
            <a:r>
              <a:rPr lang="fi-FI" sz="1600" dirty="0"/>
              <a:t>Vesihuoltolaitoksille pyritään varmistamaan riittävät taloudelliset ja osaamisresurssit, joiden avulla laitokset pystyvät tuottamaan asiakkailleen laadukasta ja toimintavarmaa vesihuoltopalvelua kohtuullisin kustannuksin. Keinoja voivat olla laitoskoon kasvattaminen yhdistämällä laitoksia, resurssien varmistaminen uusilla yhteistyömuodoilla tai ulkopuolisten palvelujen käyttäminen. </a:t>
            </a:r>
          </a:p>
          <a:p>
            <a:pPr marL="0" indent="0">
              <a:lnSpc>
                <a:spcPct val="120000"/>
              </a:lnSpc>
              <a:buNone/>
            </a:pPr>
            <a:r>
              <a:rPr lang="fi-FI" sz="1600" dirty="0"/>
              <a:t>Tavoitteena on myös sitouttaa omistajia turvaamaan vesihuoltopalveluiden toimintavarmuutta sekä vahvistaa omistajien ja vesihuoltolaitosten välistä yhteistyötä. Vesihuoltolaitosten omistajina ja vesihuollon järjestämisvastuussa kunnilla on tärkeä rooli kansallisen vesihuoltouudistuksen tavoitteiden toteuttamisessa. </a:t>
            </a:r>
          </a:p>
        </p:txBody>
      </p:sp>
    </p:spTree>
    <p:extLst>
      <p:ext uri="{BB962C8B-B14F-4D97-AF65-F5344CB8AC3E}">
        <p14:creationId xmlns:p14="http://schemas.microsoft.com/office/powerpoint/2010/main" val="248139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dirty="0" err="1"/>
              <a:t>Toimiva</a:t>
            </a:r>
            <a:r>
              <a:rPr lang="en-GB" dirty="0"/>
              <a:t> </a:t>
            </a:r>
            <a:r>
              <a:rPr lang="en-GB" dirty="0" err="1"/>
              <a:t>vesihuolto</a:t>
            </a:r>
            <a:r>
              <a:rPr lang="en-GB" dirty="0"/>
              <a:t> on </a:t>
            </a:r>
            <a:r>
              <a:rPr lang="en-GB" dirty="0" err="1"/>
              <a:t>kunnan</a:t>
            </a:r>
            <a:r>
              <a:rPr lang="en-GB" dirty="0"/>
              <a:t> </a:t>
            </a:r>
            <a:r>
              <a:rPr lang="en-GB" dirty="0" err="1"/>
              <a:t>hyvinvoinnin</a:t>
            </a:r>
            <a:r>
              <a:rPr lang="en-GB" dirty="0"/>
              <a:t> </a:t>
            </a:r>
            <a:r>
              <a:rPr lang="en-GB" dirty="0" err="1"/>
              <a:t>perusta</a:t>
            </a:r>
            <a:endParaRPr lang="en-GB" sz="6000" dirty="0"/>
          </a:p>
        </p:txBody>
      </p:sp>
      <p:pic>
        <p:nvPicPr>
          <p:cNvPr id="7" name="Kuva 6" descr="Kuva, joka sisältää kohteen teksti, siluetti, vektorigrafiikka&#10;&#10;Kuvaus luotu automaattisesti">
            <a:extLst>
              <a:ext uri="{FF2B5EF4-FFF2-40B4-BE49-F238E27FC236}">
                <a16:creationId xmlns:a16="http://schemas.microsoft.com/office/drawing/2014/main" id="{F7F98550-A1B7-A247-94A7-839F2E35C858}"/>
              </a:ext>
            </a:extLst>
          </p:cNvPr>
          <p:cNvPicPr>
            <a:picLocks noChangeAspect="1"/>
          </p:cNvPicPr>
          <p:nvPr/>
        </p:nvPicPr>
        <p:blipFill>
          <a:blip r:embed="rId2"/>
          <a:stretch>
            <a:fillRect/>
          </a:stretch>
        </p:blipFill>
        <p:spPr>
          <a:xfrm>
            <a:off x="6096000" y="251012"/>
            <a:ext cx="5778500" cy="6477000"/>
          </a:xfrm>
          <a:prstGeom prst="rect">
            <a:avLst/>
          </a:prstGeom>
        </p:spPr>
      </p:pic>
      <p:pic>
        <p:nvPicPr>
          <p:cNvPr id="8" name="Kuva 7">
            <a:extLst>
              <a:ext uri="{FF2B5EF4-FFF2-40B4-BE49-F238E27FC236}">
                <a16:creationId xmlns:a16="http://schemas.microsoft.com/office/drawing/2014/main" id="{E9684BE1-0D5D-794C-A263-0B82A29CBC3D}"/>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105531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47018" cy="4414277"/>
          </a:xfrm>
        </p:spPr>
        <p:txBody>
          <a:bodyPr>
            <a:normAutofit lnSpcReduction="10000"/>
          </a:bodyPr>
          <a:lstStyle/>
          <a:p>
            <a:pPr lvl="0"/>
            <a:r>
              <a:rPr lang="fi-FI" b="1" dirty="0">
                <a:solidFill>
                  <a:srgbClr val="0070C0"/>
                </a:solidFill>
              </a:rPr>
              <a:t>Vesihuoltopalvelut ovat kunnan asukkaiden toimivan arjen turvaaja </a:t>
            </a:r>
            <a:br>
              <a:rPr lang="fi-FI" b="1" dirty="0">
                <a:solidFill>
                  <a:srgbClr val="0070C0"/>
                </a:solidFill>
              </a:rPr>
            </a:br>
            <a:r>
              <a:rPr lang="fi-FI" b="1" dirty="0">
                <a:solidFill>
                  <a:srgbClr val="0070C0"/>
                </a:solidFill>
              </a:rPr>
              <a:t>ja elinkeinotoiminnan mahdollistaja</a:t>
            </a:r>
          </a:p>
          <a:p>
            <a:pPr lvl="0"/>
            <a:r>
              <a:rPr lang="fi-FI" b="1" dirty="0">
                <a:solidFill>
                  <a:srgbClr val="0070C0"/>
                </a:solidFill>
              </a:rPr>
              <a:t>Vesihuollon toimintavarmuus ja vesiturvallisuus vaativat hyvää osaamista ja resursseja</a:t>
            </a:r>
          </a:p>
          <a:p>
            <a:pPr lvl="0"/>
            <a:r>
              <a:rPr lang="fi-FI" b="1" dirty="0">
                <a:solidFill>
                  <a:srgbClr val="0070C0"/>
                </a:solidFill>
              </a:rPr>
              <a:t>Kuntapäättäjien vastuulla on varmistaa kunnan vesihuollon </a:t>
            </a:r>
            <a:br>
              <a:rPr lang="fi-FI" b="1" dirty="0">
                <a:solidFill>
                  <a:srgbClr val="0070C0"/>
                </a:solidFill>
              </a:rPr>
            </a:br>
            <a:r>
              <a:rPr lang="fi-FI" b="1" dirty="0">
                <a:solidFill>
                  <a:srgbClr val="0070C0"/>
                </a:solidFill>
              </a:rPr>
              <a:t>toiminnan kestävyys</a:t>
            </a:r>
            <a:endParaRPr lang="fi-FI" dirty="0">
              <a:solidFill>
                <a:srgbClr val="0070C0"/>
              </a:solidFill>
            </a:endParaRPr>
          </a:p>
          <a:p>
            <a:pPr marL="0" indent="0">
              <a:spcBef>
                <a:spcPts val="1800"/>
              </a:spcBef>
              <a:buNone/>
            </a:pPr>
            <a:r>
              <a:rPr lang="fi-FI" dirty="0"/>
              <a:t>Hyvä ja toimintavarma vesihuolto turvaa kunnan asukkaiden terveyden, puhtaan ympäristön ja elinkeinotoiminnan perusedellytykset. Vesihuollon merkitystä osana kriittistä infrastruktuuria ja kansallista huoltovarmuuttamme ei aina muisteta, vaan sitä pidetään usein itsestään selvyytenä. Koronaviruspandemian aikana toimivan vesihuollon tärkeys on noussut hyvin esille. </a:t>
            </a:r>
          </a:p>
          <a:p>
            <a:pPr marL="0" indent="0">
              <a:buNone/>
            </a:pPr>
            <a:r>
              <a:rPr lang="fi-FI" dirty="0"/>
              <a:t>Toimivat ja turvalliset (24/7/365) vesihuoltopalvelut vaativat jatkuvaa työtä ja ylläpitoa. Riskienhallinta ja kyky selviytyä häiriötilanteista edellyttävät hyvää osaamista ja riittävää resursointia. Jos vesihuollon resurssit kunnassa ovat liian ohuet, kannattaa esimerkiksi harkita yhteistyötä naapurikuntien vesihuoltolaitosten kanssa tai kunnan sisällä eri toimialojen kesken.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6" name="Kuva 5" descr="Kuva, joka sisältää kohteen teksti, siluetti, vektorigrafiikka&#10;&#10;Kuvaus luotu automaattisesti">
            <a:extLst>
              <a:ext uri="{FF2B5EF4-FFF2-40B4-BE49-F238E27FC236}">
                <a16:creationId xmlns:a16="http://schemas.microsoft.com/office/drawing/2014/main" id="{3CEAA758-3C7A-8941-85A9-4E3375E2453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492015" y="251012"/>
            <a:ext cx="2699985" cy="6477000"/>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sz="2800" dirty="0"/>
              <a:t>Toimiva vesihuolto on kunnan hyvinvoinnin perusta</a:t>
            </a:r>
          </a:p>
        </p:txBody>
      </p:sp>
    </p:spTree>
    <p:extLst>
      <p:ext uri="{BB962C8B-B14F-4D97-AF65-F5344CB8AC3E}">
        <p14:creationId xmlns:p14="http://schemas.microsoft.com/office/powerpoint/2010/main" val="169698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dirty="0" err="1"/>
              <a:t>Vesihuollon</a:t>
            </a:r>
            <a:r>
              <a:rPr lang="en-GB" dirty="0"/>
              <a:t> </a:t>
            </a:r>
            <a:r>
              <a:rPr lang="en-GB" dirty="0" err="1"/>
              <a:t>vastuullista</a:t>
            </a:r>
            <a:r>
              <a:rPr lang="en-GB" dirty="0"/>
              <a:t> </a:t>
            </a:r>
            <a:r>
              <a:rPr lang="en-GB" dirty="0" err="1"/>
              <a:t>omistajuutta</a:t>
            </a:r>
            <a:r>
              <a:rPr lang="en-GB" dirty="0"/>
              <a:t> </a:t>
            </a:r>
            <a:r>
              <a:rPr lang="en-GB" dirty="0" err="1"/>
              <a:t>tarvitaan</a:t>
            </a:r>
            <a:endParaRPr lang="en-GB" sz="6000" dirty="0"/>
          </a:p>
        </p:txBody>
      </p:sp>
      <p:pic>
        <p:nvPicPr>
          <p:cNvPr id="8" name="Kuva 7">
            <a:extLst>
              <a:ext uri="{FF2B5EF4-FFF2-40B4-BE49-F238E27FC236}">
                <a16:creationId xmlns:a16="http://schemas.microsoft.com/office/drawing/2014/main" id="{D77606DC-3F3F-C449-B24B-A5F0DECE6E52}"/>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10" name="Kuva 9">
            <a:extLst>
              <a:ext uri="{FF2B5EF4-FFF2-40B4-BE49-F238E27FC236}">
                <a16:creationId xmlns:a16="http://schemas.microsoft.com/office/drawing/2014/main" id="{60A538C1-3AB7-F644-90B6-8562DD1713A7}"/>
              </a:ext>
            </a:extLst>
          </p:cNvPr>
          <p:cNvPicPr>
            <a:picLocks noChangeAspect="1"/>
          </p:cNvPicPr>
          <p:nvPr/>
        </p:nvPicPr>
        <p:blipFill>
          <a:blip r:embed="rId3"/>
          <a:stretch>
            <a:fillRect/>
          </a:stretch>
        </p:blipFill>
        <p:spPr>
          <a:xfrm>
            <a:off x="5614147" y="61969"/>
            <a:ext cx="6577853" cy="6736355"/>
          </a:xfrm>
          <a:prstGeom prst="rect">
            <a:avLst/>
          </a:prstGeom>
        </p:spPr>
      </p:pic>
    </p:spTree>
    <p:extLst>
      <p:ext uri="{BB962C8B-B14F-4D97-AF65-F5344CB8AC3E}">
        <p14:creationId xmlns:p14="http://schemas.microsoft.com/office/powerpoint/2010/main" val="276557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4BCB666-CD60-9E46-94F8-DCB7C8F09923}"/>
              </a:ext>
            </a:extLst>
          </p:cNvPr>
          <p:cNvPicPr>
            <a:picLocks noChangeAspect="1"/>
          </p:cNvPicPr>
          <p:nvPr/>
        </p:nvPicPr>
        <p:blipFill rotWithShape="1">
          <a:blip r:embed="rId3">
            <a:extLst>
              <a:ext uri="{28A0092B-C50C-407E-A947-70E740481C1C}">
                <a14:useLocalDpi xmlns:a14="http://schemas.microsoft.com/office/drawing/2010/main"/>
              </a:ext>
            </a:extLst>
          </a:blip>
          <a:srcRect l="-2191" b="-2783"/>
          <a:stretch/>
        </p:blipFill>
        <p:spPr>
          <a:xfrm>
            <a:off x="8958470" y="933868"/>
            <a:ext cx="3233530" cy="5819893"/>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10046"/>
            <a:ext cx="8969870" cy="4414277"/>
          </a:xfrm>
        </p:spPr>
        <p:txBody>
          <a:bodyPr>
            <a:normAutofit fontScale="92500" lnSpcReduction="10000"/>
          </a:bodyPr>
          <a:lstStyle/>
          <a:p>
            <a:pPr lvl="0"/>
            <a:r>
              <a:rPr lang="fi-FI" b="1" dirty="0">
                <a:solidFill>
                  <a:srgbClr val="0070C0"/>
                </a:solidFill>
              </a:rPr>
              <a:t>Pidetään vesihuoltolaitos kunnan omistuksessa </a:t>
            </a:r>
          </a:p>
          <a:p>
            <a:pPr lvl="0"/>
            <a:r>
              <a:rPr lang="fi-FI" b="1" dirty="0">
                <a:solidFill>
                  <a:srgbClr val="0070C0"/>
                </a:solidFill>
              </a:rPr>
              <a:t>Pidetään huolta vesihuollon kriittisestä infraomaisuudesta</a:t>
            </a:r>
          </a:p>
          <a:p>
            <a:pPr lvl="0"/>
            <a:r>
              <a:rPr lang="fi-FI" b="1" dirty="0">
                <a:solidFill>
                  <a:srgbClr val="0070C0"/>
                </a:solidFill>
              </a:rPr>
              <a:t>Pidetään omistajaohjauksessa fokus vesihuollossa</a:t>
            </a:r>
          </a:p>
          <a:p>
            <a:pPr marL="0" indent="0">
              <a:buNone/>
            </a:pPr>
            <a:endParaRPr lang="fi-FI" dirty="0"/>
          </a:p>
          <a:p>
            <a:pPr marL="0" indent="0">
              <a:buNone/>
            </a:pPr>
            <a:r>
              <a:rPr lang="fi-FI" dirty="0"/>
              <a:t>Vesihuoltolaitokset ovat Suomessa pääosin kuntien omistamia*. Tämä on osoittautunut hyväksi malliksi ja näiden laitosten julkisesta omistuksesta ja määräysvallasta tulisi pitää kiinni tulevaisuudessakin. Kunnan ei kannata myydä vesihuoltolaitostaan, vaikka sillä kuntataloutta hetkellisesti paikattaisiinkin. </a:t>
            </a:r>
          </a:p>
          <a:p>
            <a:pPr marL="0" indent="0">
              <a:buNone/>
            </a:pPr>
            <a:r>
              <a:rPr lang="fi-FI" dirty="0"/>
              <a:t>Vesihuolto on luonnollista monopolitoimintaa, jonka pitäminen kunnan hallinnassa on kunnan ja kuntalaisten etu myös talouden kannalta. Kunnalla vesihuoltolaitoksen omistajana on tärkeä vastuunsa myös vesihuoltopalvelun tuottamiseen liittyvän omaisuuden hallinnassa. Kunnan tulee pitää hyvää huolta kriittisestä infrastruktuuristaan. </a:t>
            </a:r>
          </a:p>
          <a:p>
            <a:pPr marL="0" indent="0">
              <a:buNone/>
            </a:pPr>
            <a:r>
              <a:rPr lang="fi-FI" dirty="0"/>
              <a:t>Omistajaohjauksessa kunnan on tärkeätä pitää fokus vesihuollossa ja vesihuoltopalvelujen käyttäjien edussa sekä toteuttaa vesihuoltoa parhaalla mahdollisella tavalla koko yhteiskunnan eduksi.</a:t>
            </a:r>
          </a:p>
          <a:p>
            <a:pPr marL="0" indent="0">
              <a:buNone/>
            </a:pPr>
            <a:r>
              <a:rPr lang="fi-FI" dirty="0"/>
              <a:t>*</a:t>
            </a:r>
            <a:r>
              <a:rPr lang="fi-FI" sz="1700" i="1" dirty="0"/>
              <a:t>Osa vesienhuoltolaitoksista on pääosin vedenkäyttäjien omistamia vesiosuuskuntia</a:t>
            </a:r>
            <a:endParaRPr lang="fi-FI" i="1"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Vesihuollon vastuullista omistajuutta tarvitaan</a:t>
            </a:r>
          </a:p>
        </p:txBody>
      </p:sp>
    </p:spTree>
    <p:extLst>
      <p:ext uri="{BB962C8B-B14F-4D97-AF65-F5344CB8AC3E}">
        <p14:creationId xmlns:p14="http://schemas.microsoft.com/office/powerpoint/2010/main" val="333191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E80F98-6598-8046-8E92-28CBA477BB25}"/>
              </a:ext>
            </a:extLst>
          </p:cNvPr>
          <p:cNvPicPr>
            <a:picLocks noChangeAspect="1"/>
          </p:cNvPicPr>
          <p:nvPr/>
        </p:nvPicPr>
        <p:blipFill>
          <a:blip r:embed="rId2"/>
          <a:stretch>
            <a:fillRect/>
          </a:stretch>
        </p:blipFill>
        <p:spPr>
          <a:xfrm>
            <a:off x="6020392" y="746312"/>
            <a:ext cx="6171607" cy="6111688"/>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7" y="591671"/>
            <a:ext cx="6343929" cy="5318311"/>
          </a:xfrm>
        </p:spPr>
        <p:txBody>
          <a:bodyPr>
            <a:normAutofit/>
          </a:bodyPr>
          <a:lstStyle/>
          <a:p>
            <a:r>
              <a:rPr lang="en-GB" dirty="0" err="1"/>
              <a:t>Vesihuollon</a:t>
            </a:r>
            <a:r>
              <a:rPr lang="en-GB" dirty="0"/>
              <a:t> </a:t>
            </a:r>
            <a:r>
              <a:rPr lang="en-GB" dirty="0" err="1"/>
              <a:t>toimintavarmuus</a:t>
            </a:r>
            <a:r>
              <a:rPr lang="en-GB" dirty="0"/>
              <a:t> </a:t>
            </a:r>
            <a:r>
              <a:rPr lang="en-GB" dirty="0" err="1"/>
              <a:t>ja</a:t>
            </a:r>
            <a:r>
              <a:rPr lang="en-GB" dirty="0"/>
              <a:t> </a:t>
            </a:r>
            <a:r>
              <a:rPr lang="en-GB" dirty="0" err="1"/>
              <a:t>turvallisuus</a:t>
            </a:r>
            <a:r>
              <a:rPr lang="en-GB" dirty="0"/>
              <a:t> </a:t>
            </a:r>
            <a:r>
              <a:rPr lang="en-GB" dirty="0" err="1"/>
              <a:t>vaativat</a:t>
            </a:r>
            <a:r>
              <a:rPr lang="en-GB" dirty="0"/>
              <a:t> </a:t>
            </a:r>
            <a:r>
              <a:rPr lang="en-GB" dirty="0" err="1"/>
              <a:t>lisää</a:t>
            </a:r>
            <a:r>
              <a:rPr lang="en-GB" dirty="0"/>
              <a:t> </a:t>
            </a:r>
            <a:r>
              <a:rPr lang="en-GB" dirty="0" err="1"/>
              <a:t>investointeja</a:t>
            </a:r>
            <a:endParaRPr lang="en-GB" sz="6000" dirty="0"/>
          </a:p>
        </p:txBody>
      </p:sp>
      <p:pic>
        <p:nvPicPr>
          <p:cNvPr id="6" name="Kuva 5">
            <a:extLst>
              <a:ext uri="{FF2B5EF4-FFF2-40B4-BE49-F238E27FC236}">
                <a16:creationId xmlns:a16="http://schemas.microsoft.com/office/drawing/2014/main" id="{E2FA8B77-DECB-4B46-B572-64F83509DFA0}"/>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93817389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752</Words>
  <Application>Microsoft Office PowerPoint</Application>
  <PresentationFormat>Laajakuva</PresentationFormat>
  <Paragraphs>49</Paragraphs>
  <Slides>13</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Calibri</vt:lpstr>
      <vt:lpstr>Office-teema</vt:lpstr>
      <vt:lpstr>Kuntavaali-teemat</vt:lpstr>
      <vt:lpstr>Onko kotikuntasi  vesihuolto kestävällä  pohjalla?</vt:lpstr>
      <vt:lpstr>Onko kotikuntasi vesihuolto kestävällä pohjalla?</vt:lpstr>
      <vt:lpstr>PowerPoint-esitys</vt:lpstr>
      <vt:lpstr>Toimiva vesihuolto on kunnan hyvinvoinnin perusta</vt:lpstr>
      <vt:lpstr>Toimiva vesihuolto on kunnan hyvinvoinnin perusta</vt:lpstr>
      <vt:lpstr>Vesihuollon vastuullista omistajuutta tarvitaan</vt:lpstr>
      <vt:lpstr>Vesihuollon vastuullista omistajuutta tarvitaan</vt:lpstr>
      <vt:lpstr>Vesihuollon toimintavarmuus ja turvallisuus vaativat lisää investointeja</vt:lpstr>
      <vt:lpstr>Vesihuollon toimintavarmuus ja turvallisuus  vaativat lisää investointeja </vt:lpstr>
      <vt:lpstr>Lisääntyvät investoinnit edellyttävät vesi- huoltomaksujen korottamista</vt:lpstr>
      <vt:lpstr>Lisääntyvät investoinnit edellyttävät  vesihuoltomaksujen korottamista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Eero Peurala</dc:creator>
  <cp:lastModifiedBy>Eeva Hörkkö</cp:lastModifiedBy>
  <cp:revision>30</cp:revision>
  <cp:lastPrinted>2021-02-05T08:24:10Z</cp:lastPrinted>
  <dcterms:created xsi:type="dcterms:W3CDTF">2021-01-27T13:07:56Z</dcterms:created>
  <dcterms:modified xsi:type="dcterms:W3CDTF">2021-02-19T13:26:47Z</dcterms:modified>
</cp:coreProperties>
</file>